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9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77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216"/>
    <p:restoredTop sz="94549"/>
  </p:normalViewPr>
  <p:slideViewPr>
    <p:cSldViewPr>
      <p:cViewPr varScale="1">
        <p:scale>
          <a:sx n="85" d="100"/>
          <a:sy n="85" d="100"/>
        </p:scale>
        <p:origin x="65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D4E5C-B741-F546-A67F-0D13AD97CD91}" type="datetimeFigureOut">
              <a:rPr lang="sv-SE" smtClean="0"/>
              <a:t>2025-03-06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B12E71-B773-924A-A288-D646F6D6E4D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8252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B12E71-B773-924A-A288-D646F6D6E4D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9796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de hörn diagonalt 1">
            <a:extLst>
              <a:ext uri="{FF2B5EF4-FFF2-40B4-BE49-F238E27FC236}">
                <a16:creationId xmlns:a16="http://schemas.microsoft.com/office/drawing/2014/main" id="{F32565D7-D2F8-25E2-749F-C6E344627ED1}"/>
              </a:ext>
            </a:extLst>
          </p:cNvPr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ubrik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9" name="Underrubrik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Platshållare för datum 9">
            <a:extLst>
              <a:ext uri="{FF2B5EF4-FFF2-40B4-BE49-F238E27FC236}">
                <a16:creationId xmlns:a16="http://schemas.microsoft.com/office/drawing/2014/main" id="{8E440BF8-6C03-658A-B267-C0F5D643FD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0D05DF3F-8177-7F4F-B291-CEECE793A1E8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4" name="Platshållare för bildnummer 10">
            <a:extLst>
              <a:ext uri="{FF2B5EF4-FFF2-40B4-BE49-F238E27FC236}">
                <a16:creationId xmlns:a16="http://schemas.microsoft.com/office/drawing/2014/main" id="{B9F0C2A9-9318-7C85-B5B1-9341698B8A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fld id="{0043FB48-9066-FB42-A73C-0D11CAA1B5A2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5" name="Platshållare för sidfot 11">
            <a:extLst>
              <a:ext uri="{FF2B5EF4-FFF2-40B4-BE49-F238E27FC236}">
                <a16:creationId xmlns:a16="http://schemas.microsoft.com/office/drawing/2014/main" id="{992C556B-C6A3-0DC9-14A7-3CB17B3A012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4581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7916522-AA70-99FE-4A5A-7255EB6CA5C5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88497122-98DB-4FD9-C9AE-FB5A9B58F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D11A3-F906-9D4A-8105-8D5C098F9DC9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67037D4E-6171-14CC-1E3A-961DEF59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6FF405F4-6367-7278-7AE1-E2C70A20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B52B0-6C51-4F49-93C4-5A33EAE3BE39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412241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9C84E63A-0085-0D2C-7AB2-65D3614FFAA7}"/>
              </a:ext>
            </a:extLst>
          </p:cNvPr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7">
            <a:extLst>
              <a:ext uri="{FF2B5EF4-FFF2-40B4-BE49-F238E27FC236}">
                <a16:creationId xmlns:a16="http://schemas.microsoft.com/office/drawing/2014/main" id="{48F84476-F2F0-2987-5DB8-09590333C9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3CFA71F5-23B1-0C4A-8090-C791017FBD4C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6" name="Platshållare för bildnummer 8">
            <a:extLst>
              <a:ext uri="{FF2B5EF4-FFF2-40B4-BE49-F238E27FC236}">
                <a16:creationId xmlns:a16="http://schemas.microsoft.com/office/drawing/2014/main" id="{18D51B51-6051-3B16-FDC0-76718184F14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fld id="{388ABC01-D220-E64A-A00D-2D5ADD602875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7" name="Platshållare för sidfot 9">
            <a:extLst>
              <a:ext uri="{FF2B5EF4-FFF2-40B4-BE49-F238E27FC236}">
                <a16:creationId xmlns:a16="http://schemas.microsoft.com/office/drawing/2014/main" id="{C79E8D8B-57C5-32C3-8DFA-12D0404CCE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6724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A26889EC-9E9F-37E9-7205-A4013EDBFBE8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datum 4">
            <a:extLst>
              <a:ext uri="{FF2B5EF4-FFF2-40B4-BE49-F238E27FC236}">
                <a16:creationId xmlns:a16="http://schemas.microsoft.com/office/drawing/2014/main" id="{CC459AE4-E201-83EC-676D-16F3C3F68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9D3CD-B245-2648-AE31-8E204ED9C5EE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BA3FF19C-6CBF-4B03-79BC-34B5D1D9F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8" name="Platshållare för bildnummer 6">
            <a:extLst>
              <a:ext uri="{FF2B5EF4-FFF2-40B4-BE49-F238E27FC236}">
                <a16:creationId xmlns:a16="http://schemas.microsoft.com/office/drawing/2014/main" id="{8D86F776-5665-0C47-8888-F1BDEC14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fld id="{A451A217-B077-F249-891C-A540770102E8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79982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3716040-8779-0FB0-EADE-DE0F5BE2AA36}"/>
              </a:ext>
            </a:extLst>
          </p:cNvPr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C138C5-CF1A-AE51-0476-B94254A592F7}"/>
              </a:ext>
            </a:extLst>
          </p:cNvPr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9" name="Platshållare för datum 6">
            <a:extLst>
              <a:ext uri="{FF2B5EF4-FFF2-40B4-BE49-F238E27FC236}">
                <a16:creationId xmlns:a16="http://schemas.microsoft.com/office/drawing/2014/main" id="{68CB0859-1B8B-59F0-C90E-31BF7E91B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5CA6C-383B-AD43-8538-F5DAEF37D99A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10" name="Platshållare för sidfot 7">
            <a:extLst>
              <a:ext uri="{FF2B5EF4-FFF2-40B4-BE49-F238E27FC236}">
                <a16:creationId xmlns:a16="http://schemas.microsoft.com/office/drawing/2014/main" id="{CA8D7E22-7AB0-2721-99CA-91B81715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1" name="Platshållare för bildnummer 8">
            <a:extLst>
              <a:ext uri="{FF2B5EF4-FFF2-40B4-BE49-F238E27FC236}">
                <a16:creationId xmlns:a16="http://schemas.microsoft.com/office/drawing/2014/main" id="{EE953D9E-2005-BB7E-FBBF-5A1B05AD1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fld id="{10AC366C-DB4D-D145-9C7C-150243A820A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04708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7A1C1FA-B1DA-204B-D8B6-4CF8C2D2D470}"/>
              </a:ext>
            </a:extLst>
          </p:cNvPr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datum 2">
            <a:extLst>
              <a:ext uri="{FF2B5EF4-FFF2-40B4-BE49-F238E27FC236}">
                <a16:creationId xmlns:a16="http://schemas.microsoft.com/office/drawing/2014/main" id="{5184CCDE-1873-FF45-895B-2F028B04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8B229-2095-0A49-9A19-D9D94AB1C50C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87765D35-6CF6-54C7-98ED-9E65B26DC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4">
            <a:extLst>
              <a:ext uri="{FF2B5EF4-FFF2-40B4-BE49-F238E27FC236}">
                <a16:creationId xmlns:a16="http://schemas.microsoft.com/office/drawing/2014/main" id="{9D390F49-2224-1F77-34E0-FEC9D2130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1245F7-A06D-CD41-8C12-A82C53A26328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16470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fot 2">
            <a:extLst>
              <a:ext uri="{FF2B5EF4-FFF2-40B4-BE49-F238E27FC236}">
                <a16:creationId xmlns:a16="http://schemas.microsoft.com/office/drawing/2014/main" id="{61E7C77C-9DDB-A192-12B2-EBB0065277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13">
            <a:extLst>
              <a:ext uri="{FF2B5EF4-FFF2-40B4-BE49-F238E27FC236}">
                <a16:creationId xmlns:a16="http://schemas.microsoft.com/office/drawing/2014/main" id="{90012616-F64A-3A30-EDBF-AE870A290BB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C02D8-2B2B-B647-ACCB-86F6B7858547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4" name="Platshållare för bildnummer 22">
            <a:extLst>
              <a:ext uri="{FF2B5EF4-FFF2-40B4-BE49-F238E27FC236}">
                <a16:creationId xmlns:a16="http://schemas.microsoft.com/office/drawing/2014/main" id="{30C34BC1-B285-7E81-511E-A350568AE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BC89F-B3D0-0342-B7B2-E7A316AF8E3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39072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3312C7E-7733-574F-2B9C-3B435F69BD70}"/>
              </a:ext>
            </a:extLst>
          </p:cNvPr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datum 8">
            <a:extLst>
              <a:ext uri="{FF2B5EF4-FFF2-40B4-BE49-F238E27FC236}">
                <a16:creationId xmlns:a16="http://schemas.microsoft.com/office/drawing/2014/main" id="{3D78B288-3B23-A505-1568-01C0F080FF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08FAF0FB-0580-FE48-B93A-A73EAF3AA20E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7" name="Platshållare för bildnummer 9">
            <a:extLst>
              <a:ext uri="{FF2B5EF4-FFF2-40B4-BE49-F238E27FC236}">
                <a16:creationId xmlns:a16="http://schemas.microsoft.com/office/drawing/2014/main" id="{BD8D0F1A-9E29-76CB-F36F-FB4044B233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fld id="{63EF2A6D-F3BB-694B-8405-DDD1FA18B571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8" name="Platshållare för sidfot 10">
            <a:extLst>
              <a:ext uri="{FF2B5EF4-FFF2-40B4-BE49-F238E27FC236}">
                <a16:creationId xmlns:a16="http://schemas.microsoft.com/office/drawing/2014/main" id="{8A9DEB33-2B6C-ECFC-C4E2-C1CFC7EE901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4125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bild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sv-SE" noProof="0"/>
              <a:t>Klicka på ikonen för att lägga till en bild</a:t>
            </a:r>
            <a:endParaRPr lang="en-US" noProof="0" dirty="0"/>
          </a:p>
        </p:txBody>
      </p:sp>
      <p:sp>
        <p:nvSpPr>
          <p:cNvPr id="3" name="Platshållare för datum 7">
            <a:extLst>
              <a:ext uri="{FF2B5EF4-FFF2-40B4-BE49-F238E27FC236}">
                <a16:creationId xmlns:a16="http://schemas.microsoft.com/office/drawing/2014/main" id="{6623902E-C516-06B7-C127-6803652B48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fld id="{A46531B5-CE6A-6F4B-94A2-5FCE4632CEC6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5" name="Platshållare för bildnummer 8">
            <a:extLst>
              <a:ext uri="{FF2B5EF4-FFF2-40B4-BE49-F238E27FC236}">
                <a16:creationId xmlns:a16="http://schemas.microsoft.com/office/drawing/2014/main" id="{E12DC13D-BCF4-D769-4201-BFA1B1A3B6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fld id="{C47E93DC-9AD7-3D40-AE22-83F38834E31D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6" name="Platshållare för sidfot 9">
            <a:extLst>
              <a:ext uri="{FF2B5EF4-FFF2-40B4-BE49-F238E27FC236}">
                <a16:creationId xmlns:a16="http://schemas.microsoft.com/office/drawing/2014/main" id="{F9EBAF66-EBDC-091C-2AB4-1A7594627D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2956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sidfot 2">
            <a:extLst>
              <a:ext uri="{FF2B5EF4-FFF2-40B4-BE49-F238E27FC236}">
                <a16:creationId xmlns:a16="http://schemas.microsoft.com/office/drawing/2014/main" id="{6E298088-5C73-CBD5-2D34-A6ABD23638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datum 13">
            <a:extLst>
              <a:ext uri="{FF2B5EF4-FFF2-40B4-BE49-F238E27FC236}">
                <a16:creationId xmlns:a16="http://schemas.microsoft.com/office/drawing/2014/main" id="{4E39FCA5-24C1-32F4-8774-79BA6F6FBE3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55CF1-6513-5248-8957-6F1013F6E55E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6" name="Platshållare för bildnummer 22">
            <a:extLst>
              <a:ext uri="{FF2B5EF4-FFF2-40B4-BE49-F238E27FC236}">
                <a16:creationId xmlns:a16="http://schemas.microsoft.com/office/drawing/2014/main" id="{F154E35F-0FF3-8E81-91A2-2EF01CE4A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FBADA-F4D5-064D-BA18-82A1D00FA13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52800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sidfot 2">
            <a:extLst>
              <a:ext uri="{FF2B5EF4-FFF2-40B4-BE49-F238E27FC236}">
                <a16:creationId xmlns:a16="http://schemas.microsoft.com/office/drawing/2014/main" id="{C7F23FE6-C984-2F22-BE96-56E91823BF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datum 13">
            <a:extLst>
              <a:ext uri="{FF2B5EF4-FFF2-40B4-BE49-F238E27FC236}">
                <a16:creationId xmlns:a16="http://schemas.microsoft.com/office/drawing/2014/main" id="{386B8BA8-BAF5-8B1A-941D-565AC74B99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C061F-645E-7443-B73D-DF01F681DA5E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6" name="Platshållare för bildnummer 22">
            <a:extLst>
              <a:ext uri="{FF2B5EF4-FFF2-40B4-BE49-F238E27FC236}">
                <a16:creationId xmlns:a16="http://schemas.microsoft.com/office/drawing/2014/main" id="{37761324-C0BA-A00C-24EA-4DEB702A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3175E3-7AB6-0644-AC1F-725BEDD5D9EE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58515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72631C64-5568-31D2-5C02-27BFF9936BBB}"/>
              </a:ext>
            </a:extLst>
          </p:cNvPr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02A796D-E1B5-0A69-AC73-BDAB732A1F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sv-SE"/>
          </a:p>
        </p:txBody>
      </p:sp>
      <p:sp>
        <p:nvSpPr>
          <p:cNvPr id="14" name="Platshållare för datum 13">
            <a:extLst>
              <a:ext uri="{FF2B5EF4-FFF2-40B4-BE49-F238E27FC236}">
                <a16:creationId xmlns:a16="http://schemas.microsoft.com/office/drawing/2014/main" id="{D295D778-2DD5-2094-0E50-8A8BE0BBD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 smtClean="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562D64B-AA80-7D44-A21B-F92D86BDCDA4}" type="datetimeFigureOut">
              <a:rPr lang="sv-SE"/>
              <a:pPr>
                <a:defRPr/>
              </a:pPr>
              <a:t>2025-03-06</a:t>
            </a:fld>
            <a:endParaRPr lang="sv-SE"/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89169317-90EF-22FD-5495-DC913EFDD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DFE0D4"/>
                </a:solidFill>
              </a:defRPr>
            </a:lvl1pPr>
          </a:lstStyle>
          <a:p>
            <a:fld id="{9A3295A4-B437-B249-814B-1BD3FB7007BC}" type="slidenum">
              <a:rPr lang="sv-SE" altLang="sv-SE"/>
              <a:pPr/>
              <a:t>‹#›</a:t>
            </a:fld>
            <a:endParaRPr lang="sv-SE" altLang="sv-SE"/>
          </a:p>
        </p:txBody>
      </p:sp>
      <p:sp>
        <p:nvSpPr>
          <p:cNvPr id="22" name="Platshållare för rubrik 21">
            <a:extLst>
              <a:ext uri="{FF2B5EF4-FFF2-40B4-BE49-F238E27FC236}">
                <a16:creationId xmlns:a16="http://schemas.microsoft.com/office/drawing/2014/main" id="{A50490AC-2A73-BB5F-6718-AFC1F7E6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33" name="Platshållare för text 12">
            <a:extLst>
              <a:ext uri="{FF2B5EF4-FFF2-40B4-BE49-F238E27FC236}">
                <a16:creationId xmlns:a16="http://schemas.microsoft.com/office/drawing/2014/main" id="{F7A17398-83CE-851C-CDA6-55F1142E15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  <a:endParaRPr lang="en-US" altLang="sv-S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24" r:id="rId7"/>
    <p:sldLayoutId id="2147483833" r:id="rId8"/>
    <p:sldLayoutId id="2147483834" r:id="rId9"/>
    <p:sldLayoutId id="2147483825" r:id="rId10"/>
    <p:sldLayoutId id="2147483826" r:id="rId11"/>
  </p:sldLayoutIdLst>
  <p:txStyles>
    <p:titleStyle>
      <a:lvl1pPr marL="53975" algn="r" rtl="0" fontAlgn="base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2pPr>
      <a:lvl3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3pPr>
      <a:lvl4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4pPr>
      <a:lvl5pPr marL="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5pPr>
      <a:lvl6pPr marL="5111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6pPr>
      <a:lvl7pPr marL="9683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7pPr>
      <a:lvl8pPr marL="14255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8pPr>
      <a:lvl9pPr marL="18827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anose="02060603020205020403" pitchFamily="18" charset="77"/>
        </a:defRPr>
      </a:lvl9pPr>
      <a:extLst/>
    </p:titleStyle>
    <p:bodyStyle>
      <a:lvl1pPr marL="292100" indent="-292100" algn="l" rtl="0" fontAlgn="base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2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fontAlgn="base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2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2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fontAlgn="base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2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E79A7D-83AF-F19E-D1C1-E4F614942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Geografi – Produktion, handel och transporter</a:t>
            </a:r>
          </a:p>
        </p:txBody>
      </p:sp>
      <p:pic>
        <p:nvPicPr>
          <p:cNvPr id="10246" name="Picture 6" descr="Produktion, handel och transport - begrepp Flashcards | Quizlet">
            <a:extLst>
              <a:ext uri="{FF2B5EF4-FFF2-40B4-BE49-F238E27FC236}">
                <a16:creationId xmlns:a16="http://schemas.microsoft.com/office/drawing/2014/main" id="{9D0D3FA7-D97F-D16A-81B9-7679D63F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40968"/>
            <a:ext cx="4896544" cy="3434698"/>
          </a:xfrm>
          <a:prstGeom prst="rect">
            <a:avLst/>
          </a:prstGeom>
          <a:noFill/>
          <a:effectLst>
            <a:softEdge rad="100484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75DD7D-5C6B-7FB3-D85A-CC44BBF1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086" y="271098"/>
            <a:ext cx="8229600" cy="727192"/>
          </a:xfrm>
        </p:spPr>
        <p:txBody>
          <a:bodyPr>
            <a:normAutofit fontScale="90000"/>
          </a:bodyPr>
          <a:lstStyle/>
          <a:p>
            <a:pPr marL="54864" algn="l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Råvaror varor tjänster</a:t>
            </a:r>
          </a:p>
        </p:txBody>
      </p:sp>
      <p:sp>
        <p:nvSpPr>
          <p:cNvPr id="11267" name="Platshållare för innehåll 2">
            <a:extLst>
              <a:ext uri="{FF2B5EF4-FFF2-40B4-BE49-F238E27FC236}">
                <a16:creationId xmlns:a16="http://schemas.microsoft.com/office/drawing/2014/main" id="{F59DCDE2-DF62-887E-792D-F5F3A3DDEB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64" y="1556792"/>
            <a:ext cx="7715200" cy="4831648"/>
          </a:xfrm>
        </p:spPr>
        <p:txBody>
          <a:bodyPr/>
          <a:lstStyle/>
          <a:p>
            <a:pPr marL="0" indent="0">
              <a:buNone/>
            </a:pPr>
            <a:endParaRPr lang="sv-SE" altLang="sv-SE" dirty="0"/>
          </a:p>
          <a:p>
            <a:r>
              <a:rPr lang="sv-SE" altLang="sv-SE" sz="2400" dirty="0"/>
              <a:t>Råvara = </a:t>
            </a:r>
            <a:r>
              <a:rPr lang="sv-SE" sz="2400" dirty="0"/>
              <a:t>En </a:t>
            </a:r>
            <a:r>
              <a:rPr lang="sv-SE" sz="2400" b="1" dirty="0"/>
              <a:t>råvara</a:t>
            </a:r>
            <a:r>
              <a:rPr lang="sv-SE" sz="2400" dirty="0"/>
              <a:t> är ett naturligt material som används för att tillverka saker. T ex trä, olja, guld och vete. Det är något som kommer från naturen och ännu inte har bearbetats</a:t>
            </a:r>
            <a:endParaRPr lang="sv-SE" altLang="sv-SE" sz="2400" dirty="0"/>
          </a:p>
          <a:p>
            <a:endParaRPr lang="sv-SE" altLang="sv-SE" sz="2400" dirty="0"/>
          </a:p>
          <a:p>
            <a:r>
              <a:rPr lang="sv-SE" altLang="sv-SE" sz="2400" dirty="0"/>
              <a:t>Varor = produkter som är tillverkade av råvaror T ex Lastbil, mobil</a:t>
            </a:r>
          </a:p>
          <a:p>
            <a:pPr marL="0" indent="0">
              <a:buNone/>
            </a:pPr>
            <a:endParaRPr lang="sv-SE" altLang="sv-SE" sz="2400" dirty="0"/>
          </a:p>
          <a:p>
            <a:r>
              <a:rPr lang="sv-SE" altLang="sv-SE" sz="2400" dirty="0"/>
              <a:t>Tjänster  = Något som ger värde för mottagaren utan att få någon fysisk vara tex mobilabonnemang</a:t>
            </a:r>
          </a:p>
        </p:txBody>
      </p:sp>
      <p:pic>
        <p:nvPicPr>
          <p:cNvPr id="11272" name="Picture 8" descr="Vad är skillnaden mellan Varor och Tjänster? | Småföretagarens hjälp i  moms- och skattedjungeln">
            <a:extLst>
              <a:ext uri="{FF2B5EF4-FFF2-40B4-BE49-F238E27FC236}">
                <a16:creationId xmlns:a16="http://schemas.microsoft.com/office/drawing/2014/main" id="{C93873F2-7D17-00F2-0309-1DC0704FB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7699"/>
            <a:ext cx="2702000" cy="2015668"/>
          </a:xfrm>
          <a:prstGeom prst="rect">
            <a:avLst/>
          </a:prstGeom>
          <a:noFill/>
          <a:effectLst>
            <a:softEdge rad="65403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0FFD43-31F6-119D-C631-63FBD563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53536"/>
            <a:ext cx="8712968" cy="727192"/>
          </a:xfrm>
        </p:spPr>
        <p:txBody>
          <a:bodyPr>
            <a:noAutofit/>
          </a:bodyPr>
          <a:lstStyle/>
          <a:p>
            <a:pPr marL="54864" algn="l" fontAlgn="auto">
              <a:spcAft>
                <a:spcPts val="0"/>
              </a:spcAft>
              <a:defRPr/>
            </a:pPr>
            <a:r>
              <a:rPr lang="sv-SE" sz="36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Privat och offentlig sektor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3078901-5974-8D79-E975-41FA1DFD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9680"/>
          </a:xfrm>
        </p:spPr>
        <p:txBody>
          <a:bodyPr>
            <a:normAutofit fontScale="850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De varor och tjänster som nämndes på förra sidan produceras av näringslivet (privata sektorn) och offentlig sektorn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sv-SE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b="1" dirty="0"/>
              <a:t>Näringslivet</a:t>
            </a:r>
            <a:r>
              <a:rPr lang="sv-SE" dirty="0"/>
              <a:t> är alla företag och verksamheter som producerar varor och tjänster i ett land. Det kan vara allt från butiker och fabriker till banker och transportföretag.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Offentlig sektor (stat, kommun, landsting) producerar främst tjänster som vård och utbildning. Säljs oftast inte på en marknad utan betalas genom skatter.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130142-A808-9657-E7A4-7D5A647E1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71208"/>
          </a:xfrm>
        </p:spPr>
        <p:txBody>
          <a:bodyPr/>
          <a:lstStyle/>
          <a:p>
            <a:pPr marL="54864" algn="l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 fyra näringsgrenarna</a:t>
            </a:r>
          </a:p>
        </p:txBody>
      </p:sp>
      <p:sp>
        <p:nvSpPr>
          <p:cNvPr id="13315" name="Platshållare för innehåll 2">
            <a:extLst>
              <a:ext uri="{FF2B5EF4-FFF2-40B4-BE49-F238E27FC236}">
                <a16:creationId xmlns:a16="http://schemas.microsoft.com/office/drawing/2014/main" id="{22D58202-39D2-6CFD-9522-81BC86574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/>
          <a:lstStyle/>
          <a:p>
            <a:r>
              <a:rPr lang="sv-SE" altLang="sv-SE" dirty="0"/>
              <a:t>Första sektorn (primära sektorn) </a:t>
            </a:r>
          </a:p>
          <a:p>
            <a:pPr lvl="1"/>
            <a:r>
              <a:rPr lang="sv-SE" altLang="sv-SE" dirty="0"/>
              <a:t>Råvaror</a:t>
            </a:r>
          </a:p>
          <a:p>
            <a:pPr lvl="1"/>
            <a:endParaRPr lang="sv-SE" altLang="sv-SE" dirty="0"/>
          </a:p>
          <a:p>
            <a:r>
              <a:rPr lang="sv-SE" altLang="sv-SE" dirty="0"/>
              <a:t>Andra sektorn (sekundära sektorn) </a:t>
            </a:r>
          </a:p>
          <a:p>
            <a:pPr lvl="1"/>
            <a:r>
              <a:rPr lang="sv-SE" altLang="sv-SE" dirty="0"/>
              <a:t>Förädling</a:t>
            </a:r>
          </a:p>
          <a:p>
            <a:endParaRPr lang="sv-SE" altLang="sv-SE" dirty="0"/>
          </a:p>
          <a:p>
            <a:r>
              <a:rPr lang="sv-SE" altLang="sv-SE" dirty="0"/>
              <a:t>Tredje sektorn (tertiära sektorn)</a:t>
            </a:r>
          </a:p>
          <a:p>
            <a:pPr lvl="1"/>
            <a:r>
              <a:rPr lang="sv-SE" altLang="sv-SE" dirty="0"/>
              <a:t>Service/tjänster</a:t>
            </a:r>
          </a:p>
          <a:p>
            <a:pPr lvl="1"/>
            <a:endParaRPr lang="sv-SE" altLang="sv-SE" dirty="0"/>
          </a:p>
          <a:p>
            <a:r>
              <a:rPr lang="sv-SE" altLang="sv-SE" dirty="0"/>
              <a:t>Fjärde sektorn (kvartära sektorn)</a:t>
            </a:r>
          </a:p>
          <a:p>
            <a:pPr lvl="1"/>
            <a:r>
              <a:rPr lang="sv-SE" altLang="sv-SE" dirty="0"/>
              <a:t>Forskning &amp; information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FC2E95-2661-EBB2-2F0B-ECB4D4F7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 fyra näringsgrenarna</a:t>
            </a:r>
          </a:p>
        </p:txBody>
      </p:sp>
      <p:sp>
        <p:nvSpPr>
          <p:cNvPr id="14339" name="Platshållare för innehåll 2">
            <a:extLst>
              <a:ext uri="{FF2B5EF4-FFF2-40B4-BE49-F238E27FC236}">
                <a16:creationId xmlns:a16="http://schemas.microsoft.com/office/drawing/2014/main" id="{0705C038-DA66-7581-0A14-DD5DD2871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u="sng" dirty="0"/>
              <a:t>Den första sektorn (primära sektorn)</a:t>
            </a:r>
          </a:p>
          <a:p>
            <a:endParaRPr lang="sv-SE" altLang="sv-SE" dirty="0"/>
          </a:p>
          <a:p>
            <a:r>
              <a:rPr lang="sv-SE" altLang="sv-SE" dirty="0"/>
              <a:t>Jordbruk, skogsbruk, fiske och gruvor. </a:t>
            </a:r>
          </a:p>
          <a:p>
            <a:endParaRPr lang="sv-SE" altLang="sv-SE" dirty="0"/>
          </a:p>
          <a:p>
            <a:r>
              <a:rPr lang="sv-SE" altLang="sv-SE" dirty="0"/>
              <a:t>Alltså de näringar som utvinner råvaror ur mark och vatten.</a:t>
            </a:r>
          </a:p>
        </p:txBody>
      </p:sp>
      <p:pic>
        <p:nvPicPr>
          <p:cNvPr id="14340" name="Picture 2" descr="http://www.bernardesadvogados.com/wp-content/uploads/2013/04/Primary-sector-in-Mozambique-employs-more-than-73-pct-of-the-active-population-300x200.jpg">
            <a:extLst>
              <a:ext uri="{FF2B5EF4-FFF2-40B4-BE49-F238E27FC236}">
                <a16:creationId xmlns:a16="http://schemas.microsoft.com/office/drawing/2014/main" id="{8D157A6A-8E7E-D1E6-FA67-EB87D1278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437063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http://www.memo.fr/Media/REG_NEU_MOD_007.jpg">
            <a:extLst>
              <a:ext uri="{FF2B5EF4-FFF2-40B4-BE49-F238E27FC236}">
                <a16:creationId xmlns:a16="http://schemas.microsoft.com/office/drawing/2014/main" id="{70939474-5B9E-CF05-C254-A4B7CBD1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867275"/>
            <a:ext cx="2016125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 descr="http://claretscience3.wikispaces.com/file/view/Fishing.jpg/432864552/Fishing.jpg">
            <a:extLst>
              <a:ext uri="{FF2B5EF4-FFF2-40B4-BE49-F238E27FC236}">
                <a16:creationId xmlns:a16="http://schemas.microsoft.com/office/drawing/2014/main" id="{3D3EF534-79C8-7819-2D99-7930668CE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4656138"/>
            <a:ext cx="25368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C7AD28-E540-73CA-059F-94E7BCA0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42569"/>
          </a:xfrm>
        </p:spPr>
        <p:txBody>
          <a:bodyPr>
            <a:normAutofit fontScale="90000"/>
          </a:bodyPr>
          <a:lstStyle/>
          <a:p>
            <a:pPr marL="54864" algn="l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 fyra näringsgrenarna</a:t>
            </a:r>
          </a:p>
        </p:txBody>
      </p:sp>
      <p:sp>
        <p:nvSpPr>
          <p:cNvPr id="15363" name="Platshållare för innehåll 2">
            <a:extLst>
              <a:ext uri="{FF2B5EF4-FFF2-40B4-BE49-F238E27FC236}">
                <a16:creationId xmlns:a16="http://schemas.microsoft.com/office/drawing/2014/main" id="{B4418C8E-0EBD-3E38-0BB5-5A1E9CCA0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6105"/>
            <a:ext cx="8229600" cy="5176095"/>
          </a:xfrm>
        </p:spPr>
        <p:txBody>
          <a:bodyPr/>
          <a:lstStyle/>
          <a:p>
            <a:r>
              <a:rPr lang="sv-SE" altLang="sv-SE" sz="2400" u="sng" dirty="0"/>
              <a:t>Den andra sektorn (sekundära sektorn)</a:t>
            </a:r>
            <a:endParaRPr lang="sv-SE" altLang="sv-SE" sz="2400" dirty="0"/>
          </a:p>
          <a:p>
            <a:endParaRPr lang="sv-SE" altLang="sv-SE" sz="2400" u="sng" dirty="0"/>
          </a:p>
          <a:p>
            <a:r>
              <a:rPr lang="sv-SE" altLang="sv-SE" sz="2400" dirty="0"/>
              <a:t>Industri som förädlar råvarorna som utvinnas av den första sektorn. </a:t>
            </a:r>
          </a:p>
          <a:p>
            <a:endParaRPr lang="sv-SE" altLang="sv-SE" sz="2400" dirty="0"/>
          </a:p>
          <a:p>
            <a:r>
              <a:rPr lang="sv-SE" altLang="sv-SE" sz="2400" dirty="0"/>
              <a:t>Många gånger förädlas råvarorna i flera led. Först till halvfabrikat och att sedan bearbetas ytterligare till konsumentvaror.</a:t>
            </a:r>
          </a:p>
          <a:p>
            <a:endParaRPr lang="sv-SE" altLang="sv-SE" sz="2400" dirty="0"/>
          </a:p>
          <a:p>
            <a:r>
              <a:rPr lang="sv-SE" altLang="sv-SE" sz="2400" dirty="0"/>
              <a:t>Ex. Timmer blir till plankor, brädor (halvfabrikat)  eller massaved blir till pappersmassa (halvfabrikat)</a:t>
            </a:r>
          </a:p>
        </p:txBody>
      </p:sp>
      <p:pic>
        <p:nvPicPr>
          <p:cNvPr id="15364" name="Picture 2" descr="http://www.atl.nu/sites/atl.nu/files/imagecache/grid-26/newspilot/vedbild.jpg">
            <a:extLst>
              <a:ext uri="{FF2B5EF4-FFF2-40B4-BE49-F238E27FC236}">
                <a16:creationId xmlns:a16="http://schemas.microsoft.com/office/drawing/2014/main" id="{6DA1F876-419A-ED7B-D2EF-F19C4EED6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80394"/>
            <a:ext cx="2087563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http://skogssverige.se/sites/skogssverige.se/files/styles/large/public/images/pages/papper-massa-och-papperstillverkning.jpg">
            <a:extLst>
              <a:ext uri="{FF2B5EF4-FFF2-40B4-BE49-F238E27FC236}">
                <a16:creationId xmlns:a16="http://schemas.microsoft.com/office/drawing/2014/main" id="{5A3A8C55-04A9-D971-9195-964DAD21F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036" y="5180394"/>
            <a:ext cx="2901950" cy="142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http://www.scandinavianstuff.com/shop/11328/art28/h2640/8512640-origpic-a592fa.jpg">
            <a:extLst>
              <a:ext uri="{FF2B5EF4-FFF2-40B4-BE49-F238E27FC236}">
                <a16:creationId xmlns:a16="http://schemas.microsoft.com/office/drawing/2014/main" id="{64EF6FE5-9C8F-9681-051C-7C143C9C8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551" y="5180394"/>
            <a:ext cx="2232025" cy="15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CDAD68-BFB8-C888-3E50-82B0D2545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 fyra näringsgrenarna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95D3F10-910A-319C-7435-C01440772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Den tredje sektorn (tertiära sektorn)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u="sng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Kallas ofta för servicesektorn eller tjänstesektorn.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All produktion av tjänster, både privat och offentligt.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Ex. privata tjänster – banker, försäkringsbolag, friskolor, hotell m.m.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dirty="0"/>
              <a:t>Ex. offentlig service – undervisning, vård, ordning och säkerhet samt landets försvar.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u="sng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sv-SE" dirty="0"/>
          </a:p>
        </p:txBody>
      </p:sp>
      <p:pic>
        <p:nvPicPr>
          <p:cNvPr id="16391" name="Picture 7">
            <a:extLst>
              <a:ext uri="{FF2B5EF4-FFF2-40B4-BE49-F238E27FC236}">
                <a16:creationId xmlns:a16="http://schemas.microsoft.com/office/drawing/2014/main" id="{028CDE24-584A-5341-405A-54E3E5E74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133600"/>
            <a:ext cx="2176462" cy="12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3EC8CC-DE23-AD23-5944-A9F47614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De fyra näringsgrenarna</a:t>
            </a:r>
          </a:p>
        </p:txBody>
      </p:sp>
      <p:sp>
        <p:nvSpPr>
          <p:cNvPr id="17411" name="Platshållare för innehåll 2">
            <a:extLst>
              <a:ext uri="{FF2B5EF4-FFF2-40B4-BE49-F238E27FC236}">
                <a16:creationId xmlns:a16="http://schemas.microsoft.com/office/drawing/2014/main" id="{20AD56A1-6F4E-2E8F-10E4-389AFBF3B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u="sng"/>
              <a:t>Den fjärde sektorn (kvartära sektorn)</a:t>
            </a:r>
          </a:p>
          <a:p>
            <a:endParaRPr lang="sv-SE" altLang="sv-SE" u="sng"/>
          </a:p>
          <a:p>
            <a:r>
              <a:rPr lang="sv-SE" altLang="sv-SE"/>
              <a:t>Forskning och information</a:t>
            </a:r>
          </a:p>
          <a:p>
            <a:pPr lvl="1"/>
            <a:r>
              <a:rPr lang="sv-SE" altLang="sv-SE"/>
              <a:t>Ex. forskning inom IT, läkemedel, bioteknik m.m.</a:t>
            </a:r>
          </a:p>
          <a:p>
            <a:endParaRPr lang="sv-SE" altLang="sv-SE"/>
          </a:p>
          <a:p>
            <a:endParaRPr lang="sv-SE" altLang="sv-SE"/>
          </a:p>
          <a:p>
            <a:r>
              <a:rPr lang="sv-SE" altLang="sv-SE"/>
              <a:t>Den del av näringslivet som har störst behov av välutbildad arbetskraft.</a:t>
            </a:r>
          </a:p>
        </p:txBody>
      </p:sp>
      <p:pic>
        <p:nvPicPr>
          <p:cNvPr id="17413" name="Picture 5">
            <a:extLst>
              <a:ext uri="{FF2B5EF4-FFF2-40B4-BE49-F238E27FC236}">
                <a16:creationId xmlns:a16="http://schemas.microsoft.com/office/drawing/2014/main" id="{B5EE594B-C6C8-7272-E93D-E4B6BBB71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65482"/>
            <a:ext cx="1738536" cy="1160787"/>
          </a:xfrm>
          <a:prstGeom prst="rect">
            <a:avLst/>
          </a:prstGeom>
          <a:noFill/>
          <a:effectLst>
            <a:softEdge rad="100838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46D783-B641-DD7B-2208-A85E36DA4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Var ligger industrierna?</a:t>
            </a:r>
          </a:p>
        </p:txBody>
      </p:sp>
      <p:sp>
        <p:nvSpPr>
          <p:cNvPr id="19459" name="Platshållare för innehåll 2">
            <a:extLst>
              <a:ext uri="{FF2B5EF4-FFF2-40B4-BE49-F238E27FC236}">
                <a16:creationId xmlns:a16="http://schemas.microsoft.com/office/drawing/2014/main" id="{25C7D282-8D1A-CE2B-C2BA-C7D2159C7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altLang="sv-SE" dirty="0"/>
              <a:t>När man ska bestämma var en fabrik ska byggas måste man tänka på några olika faktorer</a:t>
            </a:r>
          </a:p>
          <a:p>
            <a:endParaRPr lang="sv-SE" altLang="sv-SE" dirty="0"/>
          </a:p>
          <a:p>
            <a:r>
              <a:rPr lang="sv-SE" altLang="sv-SE" dirty="0"/>
              <a:t>Vilka råvaror behövs? Vilken vara tillverkas? Vilka  ska köpa produkterna?</a:t>
            </a:r>
          </a:p>
          <a:p>
            <a:endParaRPr lang="sv-SE" altLang="sv-SE" dirty="0"/>
          </a:p>
          <a:p>
            <a:r>
              <a:rPr lang="sv-SE" altLang="sv-SE" dirty="0"/>
              <a:t>Detta kallas för lokaliseringsfaktorer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61054F-C667-1AFC-F750-8800815AC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0"/>
            <a:ext cx="6069360" cy="1143000"/>
          </a:xfrm>
        </p:spPr>
        <p:txBody>
          <a:bodyPr/>
          <a:lstStyle/>
          <a:p>
            <a:pPr marL="54864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Lokaliseringsfaktorer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6E816D-B08B-18BE-F9F6-04DB5A063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263696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Råvaror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sv-SE" dirty="0"/>
              <a:t>Närhet till råvaror som behövs i produktionen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Närhet till marknaden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sv-SE" dirty="0"/>
              <a:t>T.ex. bagerier i städer eller stora varor nära marknaden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Arbetskraft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sv-SE" dirty="0"/>
              <a:t>Lönenivåer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sv-SE" dirty="0"/>
              <a:t>Utbildningsgrad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Väl fungerande infrastruktur</a:t>
            </a:r>
          </a:p>
          <a:p>
            <a:pPr marL="640080" lvl="1" fontAlgn="auto">
              <a:spcAft>
                <a:spcPts val="0"/>
              </a:spcAft>
              <a:defRPr/>
            </a:pPr>
            <a:r>
              <a:rPr lang="sv-SE" dirty="0"/>
              <a:t>Vägar, järnvägar, flygplatser, hamnar.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sv-SE" u="sng" dirty="0"/>
              <a:t>Tillgång på billig energi och bredband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7CC2F-BAE0-4141-F86A-3BA570D7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833" y="188640"/>
            <a:ext cx="8229600" cy="727192"/>
          </a:xfrm>
        </p:spPr>
        <p:txBody>
          <a:bodyPr>
            <a:normAutofit fontScale="90000"/>
          </a:bodyPr>
          <a:lstStyle/>
          <a:p>
            <a:pPr marL="54864" algn="ctr" fontAlgn="auto">
              <a:spcAft>
                <a:spcPts val="0"/>
              </a:spcAft>
              <a:defRPr/>
            </a:pPr>
            <a:r>
              <a:rPr lang="sv-SE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Handel</a:t>
            </a:r>
          </a:p>
        </p:txBody>
      </p:sp>
      <p:sp>
        <p:nvSpPr>
          <p:cNvPr id="21507" name="Platshållare för innehåll 2">
            <a:extLst>
              <a:ext uri="{FF2B5EF4-FFF2-40B4-BE49-F238E27FC236}">
                <a16:creationId xmlns:a16="http://schemas.microsoft.com/office/drawing/2014/main" id="{1249568A-D489-9993-0B53-336BED27E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256584"/>
          </a:xfrm>
        </p:spPr>
        <p:txBody>
          <a:bodyPr/>
          <a:lstStyle/>
          <a:p>
            <a:r>
              <a:rPr lang="sv-SE" altLang="sv-SE" sz="2400" u="sng" dirty="0"/>
              <a:t>Handelsbalans</a:t>
            </a:r>
          </a:p>
          <a:p>
            <a:pPr lvl="1"/>
            <a:r>
              <a:rPr lang="sv-SE" altLang="sv-SE" sz="1800" dirty="0"/>
              <a:t>Skillnaden på värdet </a:t>
            </a:r>
            <a:r>
              <a:rPr lang="sv-SE" altLang="sv-SE" sz="1800" dirty="0" err="1"/>
              <a:t>mellna</a:t>
            </a:r>
            <a:r>
              <a:rPr lang="sv-SE" altLang="sv-SE" sz="1800" dirty="0"/>
              <a:t> export och import.</a:t>
            </a:r>
          </a:p>
          <a:p>
            <a:pPr lvl="1"/>
            <a:r>
              <a:rPr lang="sv-SE" altLang="sv-SE" sz="1800" dirty="0"/>
              <a:t>Importerar ett land mer än det exporterar kommer ekonomin på sikt få problem.</a:t>
            </a:r>
          </a:p>
          <a:p>
            <a:pPr marL="411163" lvl="1" indent="0">
              <a:buNone/>
            </a:pPr>
            <a:endParaRPr lang="sv-SE" altLang="sv-SE" sz="1800" dirty="0"/>
          </a:p>
          <a:p>
            <a:r>
              <a:rPr lang="sv-SE" altLang="sv-SE" sz="2400" u="sng" dirty="0"/>
              <a:t>Tullavgifter och kvotering:</a:t>
            </a:r>
          </a:p>
          <a:p>
            <a:pPr lvl="1"/>
            <a:r>
              <a:rPr lang="sv-SE" altLang="sv-SE" sz="1800" dirty="0"/>
              <a:t>Har man för att skydda sitt eget lands handel.</a:t>
            </a:r>
          </a:p>
          <a:p>
            <a:pPr lvl="1"/>
            <a:r>
              <a:rPr lang="sv-SE" altLang="sv-SE" sz="1800" dirty="0"/>
              <a:t>Tull = avgift för att föra in varor i det egna landet.</a:t>
            </a:r>
          </a:p>
          <a:p>
            <a:pPr lvl="1"/>
            <a:r>
              <a:rPr lang="sv-SE" altLang="sv-SE" sz="1800" dirty="0"/>
              <a:t>Kvotering =  regler för hur mycket man får importera av en viss vara.</a:t>
            </a:r>
          </a:p>
          <a:p>
            <a:pPr lvl="1"/>
            <a:endParaRPr lang="sv-SE" altLang="sv-SE" sz="1800" dirty="0"/>
          </a:p>
          <a:p>
            <a:r>
              <a:rPr lang="sv-SE" altLang="sv-SE" sz="2400" u="sng" dirty="0"/>
              <a:t>Frihandel:</a:t>
            </a:r>
          </a:p>
          <a:p>
            <a:pPr lvl="1"/>
            <a:r>
              <a:rPr lang="sv-SE" altLang="sv-SE" sz="1800" dirty="0"/>
              <a:t>För att underlätta handel mellan länder har vissa länder ”frihandel” vilket betyder att man inte har tullar (eller väldigt låga) alls.</a:t>
            </a:r>
          </a:p>
          <a:p>
            <a:pPr lvl="1"/>
            <a:r>
              <a:rPr lang="sv-SE" altLang="sv-SE" sz="1800" dirty="0"/>
              <a:t>Varor blir billigare och fler.</a:t>
            </a:r>
          </a:p>
          <a:p>
            <a:pPr lvl="1"/>
            <a:endParaRPr lang="sv-SE" altLang="sv-SE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56EA69-5395-1181-A8BA-2F325EEF5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4114800" cy="726728"/>
          </a:xfrm>
        </p:spPr>
        <p:txBody>
          <a:bodyPr>
            <a:normAutofit fontScale="90000"/>
          </a:bodyPr>
          <a:lstStyle/>
          <a:p>
            <a:r>
              <a:rPr lang="sv-SE" dirty="0"/>
              <a:t>Globalisering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866EBF-0C16-05FE-DA13-95CCB4FBA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5191224"/>
          </a:xfrm>
        </p:spPr>
        <p:txBody>
          <a:bodyPr/>
          <a:lstStyle/>
          <a:p>
            <a:r>
              <a:rPr lang="sv-SE" sz="2400" b="1" i="1" u="none" strike="noStrike" dirty="0">
                <a:effectLst/>
                <a:latin typeface="Comic Sans MS" panose="030F0902030302020204" pitchFamily="66" charset="0"/>
              </a:rPr>
              <a:t>Globalisering</a:t>
            </a:r>
            <a:r>
              <a:rPr lang="sv-SE" sz="2400" b="0" i="0" u="none" strike="noStrike" dirty="0">
                <a:effectLst/>
                <a:latin typeface="Comic Sans MS" panose="030F0902030302020204" pitchFamily="66" charset="0"/>
              </a:rPr>
              <a:t> innebär att världens länder, ekonomier, kulturer och människor blir mer sammanlänkade och beroende av varandra. Det handlar om </a:t>
            </a:r>
            <a:r>
              <a:rPr lang="sv-SE" sz="2400" b="0" i="0" u="none" strike="noStrike" dirty="0" err="1">
                <a:effectLst/>
                <a:latin typeface="Comic Sans MS" panose="030F0902030302020204" pitchFamily="66" charset="0"/>
              </a:rPr>
              <a:t>bl</a:t>
            </a:r>
            <a:r>
              <a:rPr lang="sv-SE" sz="2400" b="0" i="0" u="none" strike="noStrike" dirty="0">
                <a:effectLst/>
                <a:latin typeface="Comic Sans MS" panose="030F0902030302020204" pitchFamily="66" charset="0"/>
              </a:rPr>
              <a:t> a en ökad internationell handel och kommunikation.</a:t>
            </a:r>
          </a:p>
          <a:p>
            <a:endParaRPr lang="sv-SE" sz="2400" b="0" i="0" u="none" strike="noStrike" dirty="0">
              <a:effectLst/>
              <a:latin typeface="Comic Sans MS" panose="030F0902030302020204" pitchFamily="66" charset="0"/>
            </a:endParaRPr>
          </a:p>
          <a:p>
            <a:r>
              <a:rPr lang="sv-SE" sz="2400" dirty="0">
                <a:latin typeface="Comic Sans MS" panose="030F0902030302020204" pitchFamily="66" charset="0"/>
              </a:rPr>
              <a:t>Globaliseringen gör att varor, tjänster, teknik, information mm sprids snabbare mellan länder än tidigare.</a:t>
            </a:r>
          </a:p>
          <a:p>
            <a:endParaRPr lang="sv-SE" sz="2400" dirty="0">
              <a:latin typeface="Comic Sans MS" panose="030F0902030302020204" pitchFamily="66" charset="0"/>
            </a:endParaRPr>
          </a:p>
          <a:p>
            <a:r>
              <a:rPr lang="sv-SE" sz="2400" dirty="0">
                <a:latin typeface="Comic Sans MS" panose="030F0902030302020204" pitchFamily="66" charset="0"/>
              </a:rPr>
              <a:t>Gör att vi får fler </a:t>
            </a:r>
            <a:r>
              <a:rPr lang="sv-SE" sz="2400" b="1" i="1" dirty="0">
                <a:latin typeface="Comic Sans MS" panose="030F0902030302020204" pitchFamily="66" charset="0"/>
              </a:rPr>
              <a:t>Multinationella företag, </a:t>
            </a:r>
            <a:r>
              <a:rPr lang="sv-SE" sz="2400" dirty="0">
                <a:latin typeface="Comic Sans MS" panose="030F0902030302020204" pitchFamily="66" charset="0"/>
              </a:rPr>
              <a:t>alltså företag som har verksamhet i fler länder, t ex Apple.</a:t>
            </a:r>
          </a:p>
          <a:p>
            <a:endParaRPr lang="sv-SE" sz="2400" b="1" i="1" dirty="0">
              <a:latin typeface="Comic Sans MS" panose="030F0902030302020204" pitchFamily="66" charset="0"/>
            </a:endParaRPr>
          </a:p>
          <a:p>
            <a:r>
              <a:rPr lang="sv-SE" sz="2400" dirty="0">
                <a:latin typeface="Comic Sans MS" panose="030F0902030302020204" pitchFamily="66" charset="0"/>
              </a:rPr>
              <a:t>Positivt: Ökad handel och minskad fattigdom i många länder</a:t>
            </a:r>
          </a:p>
          <a:p>
            <a:r>
              <a:rPr lang="sv-SE" sz="2400" dirty="0">
                <a:latin typeface="Comic Sans MS" panose="030F0902030302020204" pitchFamily="66" charset="0"/>
              </a:rPr>
              <a:t>Negativt: Miljön, ökade klyftor mellan länder</a:t>
            </a:r>
          </a:p>
        </p:txBody>
      </p:sp>
    </p:spTree>
    <p:extLst>
      <p:ext uri="{BB962C8B-B14F-4D97-AF65-F5344CB8AC3E}">
        <p14:creationId xmlns:p14="http://schemas.microsoft.com/office/powerpoint/2010/main" val="87021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584E9E-2877-AC40-9F4F-784E47409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65472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Transporter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773A01-D735-5755-7679-0DD61D0EA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556792"/>
            <a:ext cx="8784975" cy="5301208"/>
          </a:xfrm>
        </p:spPr>
        <p:txBody>
          <a:bodyPr/>
          <a:lstStyle/>
          <a:p>
            <a:r>
              <a:rPr lang="sv-SE" dirty="0"/>
              <a:t>Transportkostnader är viktiga för den som producerar och kunden så priset blir bra.</a:t>
            </a:r>
          </a:p>
          <a:p>
            <a:endParaRPr lang="sv-SE" dirty="0"/>
          </a:p>
          <a:p>
            <a:r>
              <a:rPr lang="sv-SE" dirty="0"/>
              <a:t>Transporter påverkar dock alltid miljön.</a:t>
            </a:r>
          </a:p>
          <a:p>
            <a:endParaRPr lang="sv-SE" dirty="0"/>
          </a:p>
          <a:p>
            <a:r>
              <a:rPr lang="sv-SE" dirty="0"/>
              <a:t>Ofta lönar det sig ändå för multinationella företag att transportera varor från länder med låga arbetskostnader med t ex sjöfart.</a:t>
            </a:r>
          </a:p>
        </p:txBody>
      </p:sp>
    </p:spTree>
    <p:extLst>
      <p:ext uri="{BB962C8B-B14F-4D97-AF65-F5344CB8AC3E}">
        <p14:creationId xmlns:p14="http://schemas.microsoft.com/office/powerpoint/2010/main" val="302020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BCBC6A-5956-8E7F-47A6-B0B49956E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086768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Transportmodellen</a:t>
            </a:r>
            <a:br>
              <a:rPr lang="sv-SE" dirty="0"/>
            </a:br>
            <a:r>
              <a:rPr lang="sv-SE" dirty="0"/>
              <a:t>(</a:t>
            </a:r>
            <a:r>
              <a:rPr lang="sv-SE" sz="3100" dirty="0"/>
              <a:t>Olika sätt att transportera)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3A2903-0D17-9812-B8B6-7AE462427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9036496" cy="5400600"/>
          </a:xfrm>
        </p:spPr>
        <p:txBody>
          <a:bodyPr/>
          <a:lstStyle/>
          <a:p>
            <a:r>
              <a:rPr lang="sv-SE" dirty="0"/>
              <a:t>Varan styr</a:t>
            </a:r>
          </a:p>
          <a:p>
            <a:pPr lvl="1"/>
            <a:r>
              <a:rPr lang="sv-SE" dirty="0"/>
              <a:t>Transport beror på vad som ska transporteras, t ex järn</a:t>
            </a:r>
          </a:p>
          <a:p>
            <a:endParaRPr lang="sv-SE" dirty="0"/>
          </a:p>
          <a:p>
            <a:r>
              <a:rPr lang="sv-SE" dirty="0"/>
              <a:t>Tillgång till transportmedel</a:t>
            </a:r>
          </a:p>
          <a:p>
            <a:pPr lvl="1"/>
            <a:r>
              <a:rPr lang="sv-SE" dirty="0"/>
              <a:t>Olika platser har olika tillgång till transport.</a:t>
            </a:r>
          </a:p>
          <a:p>
            <a:pPr lvl="1"/>
            <a:endParaRPr lang="sv-SE" dirty="0"/>
          </a:p>
          <a:p>
            <a:r>
              <a:rPr lang="sv-SE" dirty="0"/>
              <a:t>Kostnaden styr</a:t>
            </a:r>
          </a:p>
          <a:p>
            <a:pPr lvl="1"/>
            <a:r>
              <a:rPr lang="sv-SE" dirty="0"/>
              <a:t>Oftast billigast, men ibland är specialtransporter nödvändigt om tiden är liten.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296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933BFC-A6C9-C01E-0A94-9498F371B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654720"/>
          </a:xfrm>
        </p:spPr>
        <p:txBody>
          <a:bodyPr>
            <a:normAutofit fontScale="90000"/>
          </a:bodyPr>
          <a:lstStyle/>
          <a:p>
            <a:r>
              <a:rPr lang="sv-SE" dirty="0"/>
              <a:t>Fortsättning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D6D899-6955-2543-35A0-8F4B3838B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46238"/>
            <a:ext cx="8784976" cy="4957762"/>
          </a:xfrm>
        </p:spPr>
        <p:txBody>
          <a:bodyPr/>
          <a:lstStyle/>
          <a:p>
            <a:r>
              <a:rPr lang="sv-SE" dirty="0"/>
              <a:t>Värdet på varan/Hur känslig varan är:</a:t>
            </a:r>
          </a:p>
          <a:p>
            <a:pPr lvl="1"/>
            <a:r>
              <a:rPr lang="sv-SE" dirty="0"/>
              <a:t>Specialtransport krävs. Tex värdeföremål, frukt</a:t>
            </a:r>
          </a:p>
          <a:p>
            <a:endParaRPr lang="sv-SE" dirty="0"/>
          </a:p>
          <a:p>
            <a:r>
              <a:rPr lang="sv-SE" dirty="0"/>
              <a:t>Tiden styr:</a:t>
            </a:r>
          </a:p>
          <a:p>
            <a:pPr lvl="1"/>
            <a:r>
              <a:rPr lang="sv-SE" dirty="0"/>
              <a:t>T ex tidningar som ska ut snabbt till kund.</a:t>
            </a:r>
          </a:p>
          <a:p>
            <a:endParaRPr lang="sv-SE" dirty="0"/>
          </a:p>
          <a:p>
            <a:r>
              <a:rPr lang="sv-SE" dirty="0"/>
              <a:t>Miljökraven styr:</a:t>
            </a:r>
          </a:p>
          <a:p>
            <a:pPr lvl="1"/>
            <a:r>
              <a:rPr lang="sv-SE" dirty="0"/>
              <a:t>För många kunder är miljöperspektivet viktigt och kan ge lite dyrare </a:t>
            </a:r>
            <a:r>
              <a:rPr lang="sv-SE" dirty="0" err="1"/>
              <a:t>tranporter</a:t>
            </a:r>
            <a:r>
              <a:rPr lang="sv-S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54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24C0C-AE32-235B-994F-F99C44D44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64" y="114300"/>
            <a:ext cx="8229600" cy="794420"/>
          </a:xfrm>
        </p:spPr>
        <p:txBody>
          <a:bodyPr>
            <a:normAutofit/>
          </a:bodyPr>
          <a:lstStyle/>
          <a:p>
            <a:pPr algn="ctr"/>
            <a:r>
              <a:rPr lang="sv-SE" sz="4000" dirty="0"/>
              <a:t>Exempel på olika transporter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6C86FD-C029-7605-4274-92523E0B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330924"/>
          </a:xfrm>
        </p:spPr>
        <p:txBody>
          <a:bodyPr/>
          <a:lstStyle/>
          <a:p>
            <a:r>
              <a:rPr lang="sv-SE" dirty="0"/>
              <a:t>Vägar: Lastbilstransporter</a:t>
            </a:r>
          </a:p>
          <a:p>
            <a:pPr lvl="1"/>
            <a:r>
              <a:rPr lang="sv-SE" dirty="0"/>
              <a:t>Billigast upp till ca 50 mil</a:t>
            </a:r>
          </a:p>
          <a:p>
            <a:pPr lvl="1"/>
            <a:r>
              <a:rPr lang="sv-SE" dirty="0"/>
              <a:t>Slipper dyra omlastningar</a:t>
            </a:r>
          </a:p>
          <a:p>
            <a:pPr lvl="1"/>
            <a:r>
              <a:rPr lang="sv-SE" dirty="0"/>
              <a:t>Dock ej miljösmart (El lastbilar är inte vanliga)</a:t>
            </a:r>
          </a:p>
          <a:p>
            <a:endParaRPr lang="sv-SE" dirty="0"/>
          </a:p>
          <a:p>
            <a:r>
              <a:rPr lang="sv-SE" dirty="0"/>
              <a:t>Järnvägar:</a:t>
            </a:r>
          </a:p>
          <a:p>
            <a:pPr lvl="1"/>
            <a:r>
              <a:rPr lang="sv-SE" dirty="0"/>
              <a:t>Bättre/billigare vid längre avstånd</a:t>
            </a:r>
          </a:p>
          <a:p>
            <a:pPr lvl="1"/>
            <a:r>
              <a:rPr lang="sv-SE" dirty="0"/>
              <a:t>Klarar större mängder</a:t>
            </a:r>
          </a:p>
          <a:p>
            <a:pPr lvl="1"/>
            <a:r>
              <a:rPr lang="sv-SE" dirty="0"/>
              <a:t>Bättre för miljön</a:t>
            </a:r>
          </a:p>
          <a:p>
            <a:pPr lvl="1"/>
            <a:r>
              <a:rPr lang="sv-SE" dirty="0"/>
              <a:t>Kräver dyrbara omlastningar</a:t>
            </a:r>
          </a:p>
        </p:txBody>
      </p:sp>
    </p:spTree>
    <p:extLst>
      <p:ext uri="{BB962C8B-B14F-4D97-AF65-F5344CB8AC3E}">
        <p14:creationId xmlns:p14="http://schemas.microsoft.com/office/powerpoint/2010/main" val="230189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B2C3AC-FA62-9A59-2F14-4F2F0144C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4000"/>
            <a:ext cx="6707088" cy="726728"/>
          </a:xfrm>
        </p:spPr>
        <p:txBody>
          <a:bodyPr>
            <a:normAutofit fontScale="90000"/>
          </a:bodyPr>
          <a:lstStyle/>
          <a:p>
            <a:r>
              <a:rPr lang="sv-SE" dirty="0"/>
              <a:t>Fortsättning transporter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01538A-859B-4BE9-1F21-FA63B1CB5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400600"/>
          </a:xfrm>
        </p:spPr>
        <p:txBody>
          <a:bodyPr/>
          <a:lstStyle/>
          <a:p>
            <a:r>
              <a:rPr lang="sv-SE" dirty="0"/>
              <a:t>Båt:</a:t>
            </a:r>
          </a:p>
          <a:p>
            <a:pPr lvl="1"/>
            <a:r>
              <a:rPr lang="sv-SE" dirty="0"/>
              <a:t>På långa avstånd över hav/oceaner är båt billigast.</a:t>
            </a:r>
          </a:p>
          <a:p>
            <a:pPr lvl="1"/>
            <a:r>
              <a:rPr lang="sv-SE" dirty="0"/>
              <a:t>90% av den globala handelns sker med båttransport</a:t>
            </a:r>
          </a:p>
          <a:p>
            <a:pPr lvl="1"/>
            <a:r>
              <a:rPr lang="sv-SE" dirty="0"/>
              <a:t>Kräver omlastningar i hamn.</a:t>
            </a:r>
          </a:p>
          <a:p>
            <a:pPr lvl="1"/>
            <a:endParaRPr lang="sv-SE" dirty="0"/>
          </a:p>
          <a:p>
            <a:r>
              <a:rPr lang="sv-SE" dirty="0"/>
              <a:t>Flyg:</a:t>
            </a:r>
          </a:p>
          <a:p>
            <a:pPr lvl="1"/>
            <a:r>
              <a:rPr lang="sv-SE" dirty="0"/>
              <a:t>Snabba transporter men dyra.</a:t>
            </a:r>
          </a:p>
          <a:p>
            <a:pPr lvl="1"/>
            <a:r>
              <a:rPr lang="sv-SE" dirty="0"/>
              <a:t>Känsliga varor som inte klarar långa transporttider, tex livsmedel, teknikvaror</a:t>
            </a:r>
          </a:p>
          <a:p>
            <a:pPr lvl="1"/>
            <a:r>
              <a:rPr lang="sv-SE" dirty="0"/>
              <a:t>Varor som kunden behöver ”snabbt”</a:t>
            </a:r>
          </a:p>
          <a:p>
            <a:pPr lvl="1"/>
            <a:r>
              <a:rPr lang="sv-SE" dirty="0"/>
              <a:t>Negativt för miljön.</a:t>
            </a:r>
          </a:p>
          <a:p>
            <a:pPr lvl="1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668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jutet">
  <a:themeElements>
    <a:clrScheme name="Gjutet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Gjutet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jute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6706</TotalTime>
  <Words>882</Words>
  <Application>Microsoft Macintosh PowerPoint</Application>
  <PresentationFormat>Bildspel på skärmen (4:3)</PresentationFormat>
  <Paragraphs>144</Paragraphs>
  <Slides>17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2" baseType="lpstr">
      <vt:lpstr>Aptos</vt:lpstr>
      <vt:lpstr>Comic Sans MS</vt:lpstr>
      <vt:lpstr>Rockwell</vt:lpstr>
      <vt:lpstr>Wingdings 2</vt:lpstr>
      <vt:lpstr>Gjutet</vt:lpstr>
      <vt:lpstr>Geografi – Produktion, handel och transporter</vt:lpstr>
      <vt:lpstr>Råvaror varor tjänster</vt:lpstr>
      <vt:lpstr>Privat och offentlig sektor</vt:lpstr>
      <vt:lpstr>De fyra näringsgrenarna</vt:lpstr>
      <vt:lpstr>De fyra näringsgrenarna</vt:lpstr>
      <vt:lpstr>De fyra näringsgrenarna</vt:lpstr>
      <vt:lpstr>De fyra näringsgrenarna</vt:lpstr>
      <vt:lpstr>De fyra näringsgrenarna</vt:lpstr>
      <vt:lpstr>Var ligger industrierna?</vt:lpstr>
      <vt:lpstr>Lokaliseringsfaktorer</vt:lpstr>
      <vt:lpstr>Handel</vt:lpstr>
      <vt:lpstr>Globalisering</vt:lpstr>
      <vt:lpstr>Transporter</vt:lpstr>
      <vt:lpstr>Transportmodellen (Olika sätt att transportera)</vt:lpstr>
      <vt:lpstr>Fortsättning </vt:lpstr>
      <vt:lpstr>Exempel på olika transporter</vt:lpstr>
      <vt:lpstr>Fortsättning transporter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 – Produktion, handel och transporter</dc:title>
  <dc:creator>Jonathan</dc:creator>
  <cp:lastModifiedBy>Fredrik Höglund (Uk)</cp:lastModifiedBy>
  <cp:revision>39</cp:revision>
  <dcterms:created xsi:type="dcterms:W3CDTF">2015-03-11T22:44:43Z</dcterms:created>
  <dcterms:modified xsi:type="dcterms:W3CDTF">2025-03-10T07:09:03Z</dcterms:modified>
</cp:coreProperties>
</file>